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7" r:id="rId6"/>
    <p:sldId id="269" r:id="rId7"/>
    <p:sldId id="271" r:id="rId8"/>
    <p:sldId id="273" r:id="rId9"/>
    <p:sldId id="272" r:id="rId10"/>
    <p:sldId id="258" r:id="rId11"/>
    <p:sldId id="267" r:id="rId12"/>
    <p:sldId id="275" r:id="rId13"/>
    <p:sldId id="270" r:id="rId14"/>
    <p:sldId id="26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69C52-43CF-485A-8768-962682C9BB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D2910C-C3F6-43E7-AB41-B53E7973EDDF}">
      <dgm:prSet/>
      <dgm:spPr/>
      <dgm:t>
        <a:bodyPr/>
        <a:lstStyle/>
        <a:p>
          <a:r>
            <a:rPr lang="en-US"/>
            <a:t>Offering students skills in the workings of public school libraries, shelving, circulation, and customer service skills!</a:t>
          </a:r>
        </a:p>
      </dgm:t>
    </dgm:pt>
    <dgm:pt modelId="{B72D3E79-CB94-4E1A-B9D4-44388DB7D66A}" type="parTrans" cxnId="{8F23A7FD-6EC0-456D-93F4-849802FB2681}">
      <dgm:prSet/>
      <dgm:spPr/>
      <dgm:t>
        <a:bodyPr/>
        <a:lstStyle/>
        <a:p>
          <a:endParaRPr lang="en-US"/>
        </a:p>
      </dgm:t>
    </dgm:pt>
    <dgm:pt modelId="{80197FBD-6018-4071-8FDF-EC379185D50E}" type="sibTrans" cxnId="{8F23A7FD-6EC0-456D-93F4-849802FB2681}">
      <dgm:prSet/>
      <dgm:spPr/>
      <dgm:t>
        <a:bodyPr/>
        <a:lstStyle/>
        <a:p>
          <a:endParaRPr lang="en-US"/>
        </a:p>
      </dgm:t>
    </dgm:pt>
    <dgm:pt modelId="{96D29841-00C3-467E-AD8A-E5984FDE5EF9}">
      <dgm:prSet/>
      <dgm:spPr/>
      <dgm:t>
        <a:bodyPr/>
        <a:lstStyle/>
        <a:p>
          <a:r>
            <a:rPr lang="en-US" dirty="0"/>
            <a:t>4 11</a:t>
          </a:r>
          <a:r>
            <a:rPr lang="en-US" baseline="30000" dirty="0"/>
            <a:t>th</a:t>
          </a:r>
          <a:r>
            <a:rPr lang="en-US" dirty="0"/>
            <a:t>/12</a:t>
          </a:r>
          <a:r>
            <a:rPr lang="en-US" baseline="30000" dirty="0"/>
            <a:t>th</a:t>
          </a:r>
          <a:r>
            <a:rPr lang="en-US" dirty="0"/>
            <a:t> grade students per period (maximum of 5 per approval)</a:t>
          </a:r>
        </a:p>
      </dgm:t>
    </dgm:pt>
    <dgm:pt modelId="{A98DBF0B-F366-4058-A466-4AC9DFE84056}" type="parTrans" cxnId="{0E900C3B-DEF3-4EDA-B0AA-FB94DF7CB4CD}">
      <dgm:prSet/>
      <dgm:spPr/>
      <dgm:t>
        <a:bodyPr/>
        <a:lstStyle/>
        <a:p>
          <a:endParaRPr lang="en-US"/>
        </a:p>
      </dgm:t>
    </dgm:pt>
    <dgm:pt modelId="{D5522C21-F1A8-4A67-8B65-2D72C202F96E}" type="sibTrans" cxnId="{0E900C3B-DEF3-4EDA-B0AA-FB94DF7CB4CD}">
      <dgm:prSet/>
      <dgm:spPr/>
      <dgm:t>
        <a:bodyPr/>
        <a:lstStyle/>
        <a:p>
          <a:endParaRPr lang="en-US"/>
        </a:p>
      </dgm:t>
    </dgm:pt>
    <dgm:pt modelId="{226CA429-7148-4694-A16C-43C3BDCCCB1F}">
      <dgm:prSet/>
      <dgm:spPr/>
      <dgm:t>
        <a:bodyPr/>
        <a:lstStyle/>
        <a:p>
          <a:r>
            <a:rPr lang="en-US" dirty="0"/>
            <a:t>4</a:t>
          </a:r>
          <a:r>
            <a:rPr lang="en-US" baseline="30000" dirty="0"/>
            <a:t>th</a:t>
          </a:r>
          <a:r>
            <a:rPr lang="en-US" dirty="0"/>
            <a:t> or 5</a:t>
          </a:r>
          <a:r>
            <a:rPr lang="en-US" baseline="30000" dirty="0"/>
            <a:t>th</a:t>
          </a:r>
          <a:r>
            <a:rPr lang="en-US" dirty="0"/>
            <a:t> period prep if possible</a:t>
          </a:r>
        </a:p>
      </dgm:t>
    </dgm:pt>
    <dgm:pt modelId="{E5B3F785-B232-44AE-BDD1-D75C03366676}" type="parTrans" cxnId="{152D8029-7EB0-4C51-A639-3448EFF50C63}">
      <dgm:prSet/>
      <dgm:spPr/>
      <dgm:t>
        <a:bodyPr/>
        <a:lstStyle/>
        <a:p>
          <a:endParaRPr lang="en-US"/>
        </a:p>
      </dgm:t>
    </dgm:pt>
    <dgm:pt modelId="{811BEF46-1423-4C06-9CA5-94712C23A1E4}" type="sibTrans" cxnId="{152D8029-7EB0-4C51-A639-3448EFF50C63}">
      <dgm:prSet/>
      <dgm:spPr/>
      <dgm:t>
        <a:bodyPr/>
        <a:lstStyle/>
        <a:p>
          <a:endParaRPr lang="en-US"/>
        </a:p>
      </dgm:t>
    </dgm:pt>
    <dgm:pt modelId="{E2118FD0-3F46-4E24-A853-25691E624C0A}">
      <dgm:prSet/>
      <dgm:spPr/>
      <dgm:t>
        <a:bodyPr/>
        <a:lstStyle/>
        <a:p>
          <a:r>
            <a:rPr lang="en-US"/>
            <a:t>Resumes, career exploration, essays, lab hours, Dewey Decimal, content analysis, novel, technology instruction!</a:t>
          </a:r>
        </a:p>
      </dgm:t>
    </dgm:pt>
    <dgm:pt modelId="{D041B266-2360-4F1E-AF5D-673BC83EEA5D}" type="parTrans" cxnId="{4A715C3D-94BB-4F9E-AFA9-6DC3244663A1}">
      <dgm:prSet/>
      <dgm:spPr/>
      <dgm:t>
        <a:bodyPr/>
        <a:lstStyle/>
        <a:p>
          <a:endParaRPr lang="en-US"/>
        </a:p>
      </dgm:t>
    </dgm:pt>
    <dgm:pt modelId="{8E92F65A-1E17-4C79-B5F3-34EA37A86734}" type="sibTrans" cxnId="{4A715C3D-94BB-4F9E-AFA9-6DC3244663A1}">
      <dgm:prSet/>
      <dgm:spPr/>
      <dgm:t>
        <a:bodyPr/>
        <a:lstStyle/>
        <a:p>
          <a:endParaRPr lang="en-US"/>
        </a:p>
      </dgm:t>
    </dgm:pt>
    <dgm:pt modelId="{4EA1FB9D-3FC3-40D3-BE8B-7532E5A100F2}" type="pres">
      <dgm:prSet presAssocID="{C5169C52-43CF-485A-8768-962682C9BBEB}" presName="root" presStyleCnt="0">
        <dgm:presLayoutVars>
          <dgm:dir/>
          <dgm:resizeHandles val="exact"/>
        </dgm:presLayoutVars>
      </dgm:prSet>
      <dgm:spPr/>
    </dgm:pt>
    <dgm:pt modelId="{B28B2081-3D21-4841-92D3-219E995B6EC3}" type="pres">
      <dgm:prSet presAssocID="{5FD2910C-C3F6-43E7-AB41-B53E7973EDDF}" presName="compNode" presStyleCnt="0"/>
      <dgm:spPr/>
    </dgm:pt>
    <dgm:pt modelId="{0B1FDB6F-EC07-4348-862D-8ADDC7C45B61}" type="pres">
      <dgm:prSet presAssocID="{5FD2910C-C3F6-43E7-AB41-B53E7973EDDF}" presName="bgRect" presStyleLbl="bgShp" presStyleIdx="0" presStyleCnt="4"/>
      <dgm:spPr/>
    </dgm:pt>
    <dgm:pt modelId="{1D4B0334-278A-4731-85BF-076BC06F4A98}" type="pres">
      <dgm:prSet presAssocID="{5FD2910C-C3F6-43E7-AB41-B53E7973ED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04D7700-6376-42FD-996B-9487B113125F}" type="pres">
      <dgm:prSet presAssocID="{5FD2910C-C3F6-43E7-AB41-B53E7973EDDF}" presName="spaceRect" presStyleCnt="0"/>
      <dgm:spPr/>
    </dgm:pt>
    <dgm:pt modelId="{F606C560-2C45-4589-A9DC-0B20D233988D}" type="pres">
      <dgm:prSet presAssocID="{5FD2910C-C3F6-43E7-AB41-B53E7973EDDF}" presName="parTx" presStyleLbl="revTx" presStyleIdx="0" presStyleCnt="4">
        <dgm:presLayoutVars>
          <dgm:chMax val="0"/>
          <dgm:chPref val="0"/>
        </dgm:presLayoutVars>
      </dgm:prSet>
      <dgm:spPr/>
    </dgm:pt>
    <dgm:pt modelId="{FDEEEA00-7377-4D0D-AA90-ED705DB44316}" type="pres">
      <dgm:prSet presAssocID="{80197FBD-6018-4071-8FDF-EC379185D50E}" presName="sibTrans" presStyleCnt="0"/>
      <dgm:spPr/>
    </dgm:pt>
    <dgm:pt modelId="{30B1FB49-31EC-46A4-A8F4-DC450447C789}" type="pres">
      <dgm:prSet presAssocID="{96D29841-00C3-467E-AD8A-E5984FDE5EF9}" presName="compNode" presStyleCnt="0"/>
      <dgm:spPr/>
    </dgm:pt>
    <dgm:pt modelId="{1706FDAE-4032-465B-ACE4-0E0DA262BA6A}" type="pres">
      <dgm:prSet presAssocID="{96D29841-00C3-467E-AD8A-E5984FDE5EF9}" presName="bgRect" presStyleLbl="bgShp" presStyleIdx="1" presStyleCnt="4"/>
      <dgm:spPr/>
    </dgm:pt>
    <dgm:pt modelId="{0E751966-6802-4BB5-885A-809B7C7E2DE6}" type="pres">
      <dgm:prSet presAssocID="{96D29841-00C3-467E-AD8A-E5984FDE5E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8A2581-12CB-47A8-B96C-E3671584EEC0}" type="pres">
      <dgm:prSet presAssocID="{96D29841-00C3-467E-AD8A-E5984FDE5EF9}" presName="spaceRect" presStyleCnt="0"/>
      <dgm:spPr/>
    </dgm:pt>
    <dgm:pt modelId="{81474560-787A-4DD2-8273-C01FA682E299}" type="pres">
      <dgm:prSet presAssocID="{96D29841-00C3-467E-AD8A-E5984FDE5EF9}" presName="parTx" presStyleLbl="revTx" presStyleIdx="1" presStyleCnt="4">
        <dgm:presLayoutVars>
          <dgm:chMax val="0"/>
          <dgm:chPref val="0"/>
        </dgm:presLayoutVars>
      </dgm:prSet>
      <dgm:spPr/>
    </dgm:pt>
    <dgm:pt modelId="{370288D3-4D4E-4892-B677-9FEB1D18B03A}" type="pres">
      <dgm:prSet presAssocID="{D5522C21-F1A8-4A67-8B65-2D72C202F96E}" presName="sibTrans" presStyleCnt="0"/>
      <dgm:spPr/>
    </dgm:pt>
    <dgm:pt modelId="{7561081B-E695-41C1-AE79-8FC9657D349E}" type="pres">
      <dgm:prSet presAssocID="{226CA429-7148-4694-A16C-43C3BDCCCB1F}" presName="compNode" presStyleCnt="0"/>
      <dgm:spPr/>
    </dgm:pt>
    <dgm:pt modelId="{EFAC7430-1B8C-4E28-A20A-110D70AB5686}" type="pres">
      <dgm:prSet presAssocID="{226CA429-7148-4694-A16C-43C3BDCCCB1F}" presName="bgRect" presStyleLbl="bgShp" presStyleIdx="2" presStyleCnt="4"/>
      <dgm:spPr/>
    </dgm:pt>
    <dgm:pt modelId="{A214E0FE-A1CE-48AF-BE6C-B23159161590}" type="pres">
      <dgm:prSet presAssocID="{226CA429-7148-4694-A16C-43C3BDCCCB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A28F4D4-A50E-48C8-9ED9-523037C9CAEB}" type="pres">
      <dgm:prSet presAssocID="{226CA429-7148-4694-A16C-43C3BDCCCB1F}" presName="spaceRect" presStyleCnt="0"/>
      <dgm:spPr/>
    </dgm:pt>
    <dgm:pt modelId="{9B4BFD59-8B65-432C-BEB6-2167D8F447B4}" type="pres">
      <dgm:prSet presAssocID="{226CA429-7148-4694-A16C-43C3BDCCCB1F}" presName="parTx" presStyleLbl="revTx" presStyleIdx="2" presStyleCnt="4">
        <dgm:presLayoutVars>
          <dgm:chMax val="0"/>
          <dgm:chPref val="0"/>
        </dgm:presLayoutVars>
      </dgm:prSet>
      <dgm:spPr/>
    </dgm:pt>
    <dgm:pt modelId="{99257ED2-8A80-4F47-AE2F-3278BE45A169}" type="pres">
      <dgm:prSet presAssocID="{811BEF46-1423-4C06-9CA5-94712C23A1E4}" presName="sibTrans" presStyleCnt="0"/>
      <dgm:spPr/>
    </dgm:pt>
    <dgm:pt modelId="{6CAD6A11-515C-48DC-9F9F-D8DB02297C9F}" type="pres">
      <dgm:prSet presAssocID="{E2118FD0-3F46-4E24-A853-25691E624C0A}" presName="compNode" presStyleCnt="0"/>
      <dgm:spPr/>
    </dgm:pt>
    <dgm:pt modelId="{9720D30C-B368-47E3-A412-FC977DB7F65D}" type="pres">
      <dgm:prSet presAssocID="{E2118FD0-3F46-4E24-A853-25691E624C0A}" presName="bgRect" presStyleLbl="bgShp" presStyleIdx="3" presStyleCnt="4"/>
      <dgm:spPr/>
    </dgm:pt>
    <dgm:pt modelId="{8BF8E5DE-0801-4B47-A099-CCF1D6591212}" type="pres">
      <dgm:prSet presAssocID="{E2118FD0-3F46-4E24-A853-25691E624C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451B9A6-1108-483D-953D-51A2CF39FFE9}" type="pres">
      <dgm:prSet presAssocID="{E2118FD0-3F46-4E24-A853-25691E624C0A}" presName="spaceRect" presStyleCnt="0"/>
      <dgm:spPr/>
    </dgm:pt>
    <dgm:pt modelId="{3F750A47-8496-44AD-9F8F-38C107B2794E}" type="pres">
      <dgm:prSet presAssocID="{E2118FD0-3F46-4E24-A853-25691E624C0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52D8029-7EB0-4C51-A639-3448EFF50C63}" srcId="{C5169C52-43CF-485A-8768-962682C9BBEB}" destId="{226CA429-7148-4694-A16C-43C3BDCCCB1F}" srcOrd="2" destOrd="0" parTransId="{E5B3F785-B232-44AE-BDD1-D75C03366676}" sibTransId="{811BEF46-1423-4C06-9CA5-94712C23A1E4}"/>
    <dgm:cxn modelId="{0E900C3B-DEF3-4EDA-B0AA-FB94DF7CB4CD}" srcId="{C5169C52-43CF-485A-8768-962682C9BBEB}" destId="{96D29841-00C3-467E-AD8A-E5984FDE5EF9}" srcOrd="1" destOrd="0" parTransId="{A98DBF0B-F366-4058-A466-4AC9DFE84056}" sibTransId="{D5522C21-F1A8-4A67-8B65-2D72C202F96E}"/>
    <dgm:cxn modelId="{4A715C3D-94BB-4F9E-AFA9-6DC3244663A1}" srcId="{C5169C52-43CF-485A-8768-962682C9BBEB}" destId="{E2118FD0-3F46-4E24-A853-25691E624C0A}" srcOrd="3" destOrd="0" parTransId="{D041B266-2360-4F1E-AF5D-673BC83EEA5D}" sibTransId="{8E92F65A-1E17-4C79-B5F3-34EA37A86734}"/>
    <dgm:cxn modelId="{B7FD9F55-7BC0-4DCE-8BE2-CBEF618A8301}" type="presOf" srcId="{5FD2910C-C3F6-43E7-AB41-B53E7973EDDF}" destId="{F606C560-2C45-4589-A9DC-0B20D233988D}" srcOrd="0" destOrd="0" presId="urn:microsoft.com/office/officeart/2018/2/layout/IconVerticalSolidList"/>
    <dgm:cxn modelId="{D2C19492-C694-4713-8545-153D6E241CE9}" type="presOf" srcId="{E2118FD0-3F46-4E24-A853-25691E624C0A}" destId="{3F750A47-8496-44AD-9F8F-38C107B2794E}" srcOrd="0" destOrd="0" presId="urn:microsoft.com/office/officeart/2018/2/layout/IconVerticalSolidList"/>
    <dgm:cxn modelId="{FCE1FAC4-222A-4B2B-94A6-FFD0942B6A1A}" type="presOf" srcId="{96D29841-00C3-467E-AD8A-E5984FDE5EF9}" destId="{81474560-787A-4DD2-8273-C01FA682E299}" srcOrd="0" destOrd="0" presId="urn:microsoft.com/office/officeart/2018/2/layout/IconVerticalSolidList"/>
    <dgm:cxn modelId="{E5774DE2-C485-4D16-92B3-233494B980D0}" type="presOf" srcId="{C5169C52-43CF-485A-8768-962682C9BBEB}" destId="{4EA1FB9D-3FC3-40D3-BE8B-7532E5A100F2}" srcOrd="0" destOrd="0" presId="urn:microsoft.com/office/officeart/2018/2/layout/IconVerticalSolidList"/>
    <dgm:cxn modelId="{CA2351FD-0195-4095-ABF1-87E4624F8205}" type="presOf" srcId="{226CA429-7148-4694-A16C-43C3BDCCCB1F}" destId="{9B4BFD59-8B65-432C-BEB6-2167D8F447B4}" srcOrd="0" destOrd="0" presId="urn:microsoft.com/office/officeart/2018/2/layout/IconVerticalSolidList"/>
    <dgm:cxn modelId="{8F23A7FD-6EC0-456D-93F4-849802FB2681}" srcId="{C5169C52-43CF-485A-8768-962682C9BBEB}" destId="{5FD2910C-C3F6-43E7-AB41-B53E7973EDDF}" srcOrd="0" destOrd="0" parTransId="{B72D3E79-CB94-4E1A-B9D4-44388DB7D66A}" sibTransId="{80197FBD-6018-4071-8FDF-EC379185D50E}"/>
    <dgm:cxn modelId="{03EFB8FD-9867-41E1-A469-36A0B4235B5D}" type="presParOf" srcId="{4EA1FB9D-3FC3-40D3-BE8B-7532E5A100F2}" destId="{B28B2081-3D21-4841-92D3-219E995B6EC3}" srcOrd="0" destOrd="0" presId="urn:microsoft.com/office/officeart/2018/2/layout/IconVerticalSolidList"/>
    <dgm:cxn modelId="{5DE2A2E4-2035-4F11-ACEA-85339138D5F4}" type="presParOf" srcId="{B28B2081-3D21-4841-92D3-219E995B6EC3}" destId="{0B1FDB6F-EC07-4348-862D-8ADDC7C45B61}" srcOrd="0" destOrd="0" presId="urn:microsoft.com/office/officeart/2018/2/layout/IconVerticalSolidList"/>
    <dgm:cxn modelId="{3E2E0906-DE54-4C79-A2A6-190F1312BC69}" type="presParOf" srcId="{B28B2081-3D21-4841-92D3-219E995B6EC3}" destId="{1D4B0334-278A-4731-85BF-076BC06F4A98}" srcOrd="1" destOrd="0" presId="urn:microsoft.com/office/officeart/2018/2/layout/IconVerticalSolidList"/>
    <dgm:cxn modelId="{E7B7480B-E47E-48D1-9BD6-CC0F5E6B9160}" type="presParOf" srcId="{B28B2081-3D21-4841-92D3-219E995B6EC3}" destId="{504D7700-6376-42FD-996B-9487B113125F}" srcOrd="2" destOrd="0" presId="urn:microsoft.com/office/officeart/2018/2/layout/IconVerticalSolidList"/>
    <dgm:cxn modelId="{55F0A34D-32C6-4346-8BDA-15F98CAF2B5E}" type="presParOf" srcId="{B28B2081-3D21-4841-92D3-219E995B6EC3}" destId="{F606C560-2C45-4589-A9DC-0B20D233988D}" srcOrd="3" destOrd="0" presId="urn:microsoft.com/office/officeart/2018/2/layout/IconVerticalSolidList"/>
    <dgm:cxn modelId="{03D5FDB0-AF37-4EE5-B69C-92D4E7D8A949}" type="presParOf" srcId="{4EA1FB9D-3FC3-40D3-BE8B-7532E5A100F2}" destId="{FDEEEA00-7377-4D0D-AA90-ED705DB44316}" srcOrd="1" destOrd="0" presId="urn:microsoft.com/office/officeart/2018/2/layout/IconVerticalSolidList"/>
    <dgm:cxn modelId="{EDCC3CD7-116C-4BBA-AB3B-51B97BD7DFF7}" type="presParOf" srcId="{4EA1FB9D-3FC3-40D3-BE8B-7532E5A100F2}" destId="{30B1FB49-31EC-46A4-A8F4-DC450447C789}" srcOrd="2" destOrd="0" presId="urn:microsoft.com/office/officeart/2018/2/layout/IconVerticalSolidList"/>
    <dgm:cxn modelId="{A8C1DBD4-8972-4F09-84D8-45E0A164ABF7}" type="presParOf" srcId="{30B1FB49-31EC-46A4-A8F4-DC450447C789}" destId="{1706FDAE-4032-465B-ACE4-0E0DA262BA6A}" srcOrd="0" destOrd="0" presId="urn:microsoft.com/office/officeart/2018/2/layout/IconVerticalSolidList"/>
    <dgm:cxn modelId="{37570402-3CF1-46EA-9D62-E73DD328271B}" type="presParOf" srcId="{30B1FB49-31EC-46A4-A8F4-DC450447C789}" destId="{0E751966-6802-4BB5-885A-809B7C7E2DE6}" srcOrd="1" destOrd="0" presId="urn:microsoft.com/office/officeart/2018/2/layout/IconVerticalSolidList"/>
    <dgm:cxn modelId="{50CF9E05-CF25-425E-9AB1-BEF2B695F5FC}" type="presParOf" srcId="{30B1FB49-31EC-46A4-A8F4-DC450447C789}" destId="{D08A2581-12CB-47A8-B96C-E3671584EEC0}" srcOrd="2" destOrd="0" presId="urn:microsoft.com/office/officeart/2018/2/layout/IconVerticalSolidList"/>
    <dgm:cxn modelId="{A19034F3-1312-43B7-9E2D-F693D17811A8}" type="presParOf" srcId="{30B1FB49-31EC-46A4-A8F4-DC450447C789}" destId="{81474560-787A-4DD2-8273-C01FA682E299}" srcOrd="3" destOrd="0" presId="urn:microsoft.com/office/officeart/2018/2/layout/IconVerticalSolidList"/>
    <dgm:cxn modelId="{C2F4E96A-8D56-4E85-9004-358D9838118A}" type="presParOf" srcId="{4EA1FB9D-3FC3-40D3-BE8B-7532E5A100F2}" destId="{370288D3-4D4E-4892-B677-9FEB1D18B03A}" srcOrd="3" destOrd="0" presId="urn:microsoft.com/office/officeart/2018/2/layout/IconVerticalSolidList"/>
    <dgm:cxn modelId="{95786C48-D7B7-4848-A69A-0F84BDF2FD0F}" type="presParOf" srcId="{4EA1FB9D-3FC3-40D3-BE8B-7532E5A100F2}" destId="{7561081B-E695-41C1-AE79-8FC9657D349E}" srcOrd="4" destOrd="0" presId="urn:microsoft.com/office/officeart/2018/2/layout/IconVerticalSolidList"/>
    <dgm:cxn modelId="{06B961B2-B3BF-49C4-9876-45317737579E}" type="presParOf" srcId="{7561081B-E695-41C1-AE79-8FC9657D349E}" destId="{EFAC7430-1B8C-4E28-A20A-110D70AB5686}" srcOrd="0" destOrd="0" presId="urn:microsoft.com/office/officeart/2018/2/layout/IconVerticalSolidList"/>
    <dgm:cxn modelId="{B126B5EF-9CEE-47E2-836A-C190063A2488}" type="presParOf" srcId="{7561081B-E695-41C1-AE79-8FC9657D349E}" destId="{A214E0FE-A1CE-48AF-BE6C-B23159161590}" srcOrd="1" destOrd="0" presId="urn:microsoft.com/office/officeart/2018/2/layout/IconVerticalSolidList"/>
    <dgm:cxn modelId="{BEF00486-E73A-4DA6-A0FB-7F1AF9BD06BD}" type="presParOf" srcId="{7561081B-E695-41C1-AE79-8FC9657D349E}" destId="{9A28F4D4-A50E-48C8-9ED9-523037C9CAEB}" srcOrd="2" destOrd="0" presId="urn:microsoft.com/office/officeart/2018/2/layout/IconVerticalSolidList"/>
    <dgm:cxn modelId="{2825DE8A-EFB2-436F-8B75-F80E92807401}" type="presParOf" srcId="{7561081B-E695-41C1-AE79-8FC9657D349E}" destId="{9B4BFD59-8B65-432C-BEB6-2167D8F447B4}" srcOrd="3" destOrd="0" presId="urn:microsoft.com/office/officeart/2018/2/layout/IconVerticalSolidList"/>
    <dgm:cxn modelId="{C0C6A267-2F7A-467B-9F76-E4AD2AFF02A0}" type="presParOf" srcId="{4EA1FB9D-3FC3-40D3-BE8B-7532E5A100F2}" destId="{99257ED2-8A80-4F47-AE2F-3278BE45A169}" srcOrd="5" destOrd="0" presId="urn:microsoft.com/office/officeart/2018/2/layout/IconVerticalSolidList"/>
    <dgm:cxn modelId="{FEA14750-1750-409E-80C3-C98AAD342A89}" type="presParOf" srcId="{4EA1FB9D-3FC3-40D3-BE8B-7532E5A100F2}" destId="{6CAD6A11-515C-48DC-9F9F-D8DB02297C9F}" srcOrd="6" destOrd="0" presId="urn:microsoft.com/office/officeart/2018/2/layout/IconVerticalSolidList"/>
    <dgm:cxn modelId="{8FDD52F1-AF76-407D-8885-136BE06C99A8}" type="presParOf" srcId="{6CAD6A11-515C-48DC-9F9F-D8DB02297C9F}" destId="{9720D30C-B368-47E3-A412-FC977DB7F65D}" srcOrd="0" destOrd="0" presId="urn:microsoft.com/office/officeart/2018/2/layout/IconVerticalSolidList"/>
    <dgm:cxn modelId="{CC810289-6404-43E6-9E3A-99EE3118668A}" type="presParOf" srcId="{6CAD6A11-515C-48DC-9F9F-D8DB02297C9F}" destId="{8BF8E5DE-0801-4B47-A099-CCF1D6591212}" srcOrd="1" destOrd="0" presId="urn:microsoft.com/office/officeart/2018/2/layout/IconVerticalSolidList"/>
    <dgm:cxn modelId="{BC33A595-1BDB-4DC0-B4D8-3AD8F323DBCA}" type="presParOf" srcId="{6CAD6A11-515C-48DC-9F9F-D8DB02297C9F}" destId="{6451B9A6-1108-483D-953D-51A2CF39FFE9}" srcOrd="2" destOrd="0" presId="urn:microsoft.com/office/officeart/2018/2/layout/IconVerticalSolidList"/>
    <dgm:cxn modelId="{40035625-B7E8-4C3B-8EE5-7EAB0FD6E063}" type="presParOf" srcId="{6CAD6A11-515C-48DC-9F9F-D8DB02297C9F}" destId="{3F750A47-8496-44AD-9F8F-38C107B279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FDB6F-EC07-4348-862D-8ADDC7C45B61}">
      <dsp:nvSpPr>
        <dsp:cNvPr id="0" name=""/>
        <dsp:cNvSpPr/>
      </dsp:nvSpPr>
      <dsp:spPr>
        <a:xfrm>
          <a:off x="0" y="2315"/>
          <a:ext cx="6967728" cy="1173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B0334-278A-4731-85BF-076BC06F4A98}">
      <dsp:nvSpPr>
        <dsp:cNvPr id="0" name=""/>
        <dsp:cNvSpPr/>
      </dsp:nvSpPr>
      <dsp:spPr>
        <a:xfrm>
          <a:off x="354925" y="266309"/>
          <a:ext cx="645319" cy="6453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6C560-2C45-4589-A9DC-0B20D233988D}">
      <dsp:nvSpPr>
        <dsp:cNvPr id="0" name=""/>
        <dsp:cNvSpPr/>
      </dsp:nvSpPr>
      <dsp:spPr>
        <a:xfrm>
          <a:off x="1355170" y="2315"/>
          <a:ext cx="561255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Offering students skills in the workings of public school libraries, shelving, circulation, and customer service skills!</a:t>
          </a:r>
        </a:p>
      </dsp:txBody>
      <dsp:txXfrm>
        <a:off x="1355170" y="2315"/>
        <a:ext cx="5612557" cy="1173307"/>
      </dsp:txXfrm>
    </dsp:sp>
    <dsp:sp modelId="{1706FDAE-4032-465B-ACE4-0E0DA262BA6A}">
      <dsp:nvSpPr>
        <dsp:cNvPr id="0" name=""/>
        <dsp:cNvSpPr/>
      </dsp:nvSpPr>
      <dsp:spPr>
        <a:xfrm>
          <a:off x="0" y="1468949"/>
          <a:ext cx="6967728" cy="11733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51966-6802-4BB5-885A-809B7C7E2DE6}">
      <dsp:nvSpPr>
        <dsp:cNvPr id="0" name=""/>
        <dsp:cNvSpPr/>
      </dsp:nvSpPr>
      <dsp:spPr>
        <a:xfrm>
          <a:off x="354925" y="1732943"/>
          <a:ext cx="645319" cy="6453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74560-787A-4DD2-8273-C01FA682E299}">
      <dsp:nvSpPr>
        <dsp:cNvPr id="0" name=""/>
        <dsp:cNvSpPr/>
      </dsp:nvSpPr>
      <dsp:spPr>
        <a:xfrm>
          <a:off x="1355170" y="1468949"/>
          <a:ext cx="561255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4 11</a:t>
          </a:r>
          <a:r>
            <a:rPr lang="en-US" sz="2200" kern="1200" baseline="30000" dirty="0"/>
            <a:t>th</a:t>
          </a:r>
          <a:r>
            <a:rPr lang="en-US" sz="2200" kern="1200" dirty="0"/>
            <a:t>/12</a:t>
          </a:r>
          <a:r>
            <a:rPr lang="en-US" sz="2200" kern="1200" baseline="30000" dirty="0"/>
            <a:t>th</a:t>
          </a:r>
          <a:r>
            <a:rPr lang="en-US" sz="2200" kern="1200" dirty="0"/>
            <a:t> grade students per period (maximum of 5 per approval)</a:t>
          </a:r>
        </a:p>
      </dsp:txBody>
      <dsp:txXfrm>
        <a:off x="1355170" y="1468949"/>
        <a:ext cx="5612557" cy="1173307"/>
      </dsp:txXfrm>
    </dsp:sp>
    <dsp:sp modelId="{EFAC7430-1B8C-4E28-A20A-110D70AB5686}">
      <dsp:nvSpPr>
        <dsp:cNvPr id="0" name=""/>
        <dsp:cNvSpPr/>
      </dsp:nvSpPr>
      <dsp:spPr>
        <a:xfrm>
          <a:off x="0" y="2935583"/>
          <a:ext cx="6967728" cy="11733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4E0FE-A1CE-48AF-BE6C-B23159161590}">
      <dsp:nvSpPr>
        <dsp:cNvPr id="0" name=""/>
        <dsp:cNvSpPr/>
      </dsp:nvSpPr>
      <dsp:spPr>
        <a:xfrm>
          <a:off x="354925" y="3199577"/>
          <a:ext cx="645319" cy="6453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BFD59-8B65-432C-BEB6-2167D8F447B4}">
      <dsp:nvSpPr>
        <dsp:cNvPr id="0" name=""/>
        <dsp:cNvSpPr/>
      </dsp:nvSpPr>
      <dsp:spPr>
        <a:xfrm>
          <a:off x="1355170" y="2935583"/>
          <a:ext cx="561255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</a:t>
          </a:r>
          <a:r>
            <a:rPr lang="en-US" sz="2200" kern="1200" baseline="30000" dirty="0"/>
            <a:t>th</a:t>
          </a:r>
          <a:r>
            <a:rPr lang="en-US" sz="2200" kern="1200" dirty="0"/>
            <a:t> or 5</a:t>
          </a:r>
          <a:r>
            <a:rPr lang="en-US" sz="2200" kern="1200" baseline="30000" dirty="0"/>
            <a:t>th</a:t>
          </a:r>
          <a:r>
            <a:rPr lang="en-US" sz="2200" kern="1200" dirty="0"/>
            <a:t> period prep if possible</a:t>
          </a:r>
        </a:p>
      </dsp:txBody>
      <dsp:txXfrm>
        <a:off x="1355170" y="2935583"/>
        <a:ext cx="5612557" cy="1173307"/>
      </dsp:txXfrm>
    </dsp:sp>
    <dsp:sp modelId="{9720D30C-B368-47E3-A412-FC977DB7F65D}">
      <dsp:nvSpPr>
        <dsp:cNvPr id="0" name=""/>
        <dsp:cNvSpPr/>
      </dsp:nvSpPr>
      <dsp:spPr>
        <a:xfrm>
          <a:off x="0" y="4402217"/>
          <a:ext cx="6967728" cy="1173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8E5DE-0801-4B47-A099-CCF1D6591212}">
      <dsp:nvSpPr>
        <dsp:cNvPr id="0" name=""/>
        <dsp:cNvSpPr/>
      </dsp:nvSpPr>
      <dsp:spPr>
        <a:xfrm>
          <a:off x="354925" y="4666211"/>
          <a:ext cx="645319" cy="6453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0A47-8496-44AD-9F8F-38C107B2794E}">
      <dsp:nvSpPr>
        <dsp:cNvPr id="0" name=""/>
        <dsp:cNvSpPr/>
      </dsp:nvSpPr>
      <dsp:spPr>
        <a:xfrm>
          <a:off x="1355170" y="4402217"/>
          <a:ext cx="561255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Resumes, career exploration, essays, lab hours, Dewey Decimal, content analysis, novel, technology instruction!</a:t>
          </a:r>
        </a:p>
      </dsp:txBody>
      <dsp:txXfrm>
        <a:off x="1355170" y="4402217"/>
        <a:ext cx="5612557" cy="1173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1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6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3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54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1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55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3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05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6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3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4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9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4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3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88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concepts.com/build-trust-to-boost-employee-retentio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1B9EA2-D9B4-4DAB-8B68-0B9CF01AA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55CB5-C2D1-438C-A07C-A827600FB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A World of Possibilities with CTE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11F81-548E-4216-BD59-5D2A9CB9D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Be amazed at what Chino High CTE teachers offer our students!</a:t>
            </a:r>
          </a:p>
        </p:txBody>
      </p:sp>
    </p:spTree>
    <p:extLst>
      <p:ext uri="{BB962C8B-B14F-4D97-AF65-F5344CB8AC3E}">
        <p14:creationId xmlns:p14="http://schemas.microsoft.com/office/powerpoint/2010/main" val="322207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A5FD794-4936-46CB-995B-22EF355AD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7" y="2465"/>
            <a:ext cx="12018903" cy="6711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F7ECC-8B23-49AB-A682-2481FC7E057E}"/>
              </a:ext>
            </a:extLst>
          </p:cNvPr>
          <p:cNvSpPr txBox="1"/>
          <p:nvPr/>
        </p:nvSpPr>
        <p:spPr>
          <a:xfrm>
            <a:off x="39608" y="641830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Teacher: Alex Edwards</a:t>
            </a:r>
          </a:p>
        </p:txBody>
      </p:sp>
    </p:spTree>
    <p:extLst>
      <p:ext uri="{BB962C8B-B14F-4D97-AF65-F5344CB8AC3E}">
        <p14:creationId xmlns:p14="http://schemas.microsoft.com/office/powerpoint/2010/main" val="255356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2B2F79-0155-4EDE-9EB8-F3D08527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6" y="120328"/>
            <a:ext cx="12207191" cy="6330853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Introduction to design gives students the opportunity to develop skills and understanding of three-dimensional graphic design and 3D printing process concepts. </a:t>
            </a:r>
          </a:p>
          <a:p>
            <a:r>
              <a:rPr lang="en-US" dirty="0">
                <a:ea typeface="+mj-lt"/>
                <a:cs typeface="+mj-lt"/>
              </a:rPr>
              <a:t>Students use a 3D solid modeling design software and 3D printers to help them design 3D model concepts (prototypes)</a:t>
            </a:r>
          </a:p>
          <a:p>
            <a:r>
              <a:rPr lang="en-US" dirty="0">
                <a:ea typeface="+mj-lt"/>
                <a:cs typeface="+mj-lt"/>
              </a:rPr>
              <a:t>This class is for students interested in any career related to: </a:t>
            </a:r>
            <a:endParaRPr lang="en-US" dirty="0"/>
          </a:p>
          <a:p>
            <a:pPr lvl="2"/>
            <a:r>
              <a:rPr lang="en-US" b="1" dirty="0">
                <a:ea typeface="+mj-lt"/>
                <a:cs typeface="+mj-lt"/>
              </a:rPr>
              <a:t>Engineering/design</a:t>
            </a:r>
            <a:endParaRPr lang="en-US" b="1" dirty="0"/>
          </a:p>
          <a:p>
            <a:pPr lvl="2"/>
            <a:r>
              <a:rPr lang="en-US" b="1" dirty="0">
                <a:ea typeface="+mj-lt"/>
                <a:cs typeface="+mj-lt"/>
              </a:rPr>
              <a:t>Animation and design</a:t>
            </a:r>
            <a:endParaRPr lang="en-US" b="1" dirty="0"/>
          </a:p>
          <a:p>
            <a:pPr lvl="2"/>
            <a:r>
              <a:rPr lang="en-US" b="1" dirty="0">
                <a:ea typeface="+mj-lt"/>
                <a:cs typeface="+mj-lt"/>
              </a:rPr>
              <a:t>Biomedical technology</a:t>
            </a:r>
            <a:endParaRPr lang="en-US" b="1" dirty="0"/>
          </a:p>
          <a:p>
            <a:pPr lvl="2"/>
            <a:r>
              <a:rPr lang="en-US" b="1" dirty="0">
                <a:ea typeface="+mj-lt"/>
                <a:cs typeface="+mj-lt"/>
              </a:rPr>
              <a:t>3d design</a:t>
            </a:r>
            <a:endParaRPr lang="en-US" b="1" dirty="0"/>
          </a:p>
          <a:p>
            <a:pPr lvl="2"/>
            <a:r>
              <a:rPr lang="en-US" b="1" dirty="0">
                <a:ea typeface="+mj-lt"/>
                <a:cs typeface="+mj-lt"/>
              </a:rPr>
              <a:t>3d printing specialist</a:t>
            </a:r>
            <a:endParaRPr lang="en-US" b="1" dirty="0"/>
          </a:p>
          <a:p>
            <a:pPr lvl="2"/>
            <a:r>
              <a:rPr lang="en-US" b="1" dirty="0">
                <a:ea typeface="+mj-lt"/>
                <a:cs typeface="+mj-lt"/>
              </a:rPr>
              <a:t>3d customization &amp; prototyping</a:t>
            </a:r>
            <a:endParaRPr lang="en-US" b="1" dirty="0"/>
          </a:p>
          <a:p>
            <a:pPr lvl="2"/>
            <a:r>
              <a:rPr lang="en-US" b="1" dirty="0">
                <a:ea typeface="+mj-lt"/>
                <a:cs typeface="+mj-lt"/>
              </a:rPr>
              <a:t>Product development.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07E2F-D487-4887-BBFC-BE3B844E6D29}"/>
              </a:ext>
            </a:extLst>
          </p:cNvPr>
          <p:cNvSpPr txBox="1"/>
          <p:nvPr/>
        </p:nvSpPr>
        <p:spPr>
          <a:xfrm>
            <a:off x="165298" y="645118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Teacher: Alex Edwards</a:t>
            </a:r>
          </a:p>
        </p:txBody>
      </p:sp>
      <p:pic>
        <p:nvPicPr>
          <p:cNvPr id="2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9FA63477-9432-47AE-B156-105F54B32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0" r="2" b="2"/>
          <a:stretch/>
        </p:blipFill>
        <p:spPr>
          <a:xfrm>
            <a:off x="5241705" y="3903579"/>
            <a:ext cx="6965639" cy="2916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04934B-404E-4171-A114-76FB85BDABF2}"/>
              </a:ext>
            </a:extLst>
          </p:cNvPr>
          <p:cNvSpPr txBox="1"/>
          <p:nvPr/>
        </p:nvSpPr>
        <p:spPr>
          <a:xfrm>
            <a:off x="6990563" y="5856807"/>
            <a:ext cx="51791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482546-DE6A-48A5-9866-AF3B15B75B7F}"/>
              </a:ext>
            </a:extLst>
          </p:cNvPr>
          <p:cNvSpPr txBox="1"/>
          <p:nvPr/>
        </p:nvSpPr>
        <p:spPr>
          <a:xfrm>
            <a:off x="5241705" y="2395474"/>
            <a:ext cx="6987822" cy="15081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Two semester Class: </a:t>
            </a:r>
            <a:r>
              <a:rPr lang="en-US" b="1" dirty="0">
                <a:solidFill>
                  <a:srgbClr val="002060"/>
                </a:solidFill>
              </a:rPr>
              <a:t> 5 credits per semester/10 credits total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Meets the UC/CSU “f” Visual Performing Arts requirement 	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 prerequisites for the </a:t>
            </a:r>
            <a:r>
              <a:rPr lang="en-US" b="1" dirty="0">
                <a:solidFill>
                  <a:srgbClr val="FF0000"/>
                </a:solidFill>
              </a:rPr>
              <a:t>Fall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semester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hoto, different, computer, table&#10;&#10;Description generated with very high confidence">
            <a:extLst>
              <a:ext uri="{FF2B5EF4-FFF2-40B4-BE49-F238E27FC236}">
                <a16:creationId xmlns:a16="http://schemas.microsoft.com/office/drawing/2014/main" id="{3ED4274E-6C12-4C94-8662-6A601D92C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58" r="2" b="3085"/>
          <a:stretch/>
        </p:blipFill>
        <p:spPr>
          <a:xfrm>
            <a:off x="797264" y="401541"/>
            <a:ext cx="10689336" cy="55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C34F-0941-40A2-ADE6-FE8DBB3F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 fontScale="90000"/>
          </a:bodyPr>
          <a:lstStyle/>
          <a:p>
            <a:r>
              <a:rPr lang="en-US" sz="3600"/>
              <a:t>CTE Library Science</a:t>
            </a: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r>
              <a:rPr lang="en-US" sz="3100"/>
              <a:t>Dorinda Sullivan,</a:t>
            </a:r>
            <a:br>
              <a:rPr lang="en-US" sz="3100"/>
            </a:br>
            <a:r>
              <a:rPr lang="en-US" sz="3100"/>
              <a:t>District Librarian</a:t>
            </a:r>
            <a:br>
              <a:rPr lang="en-US" sz="3100"/>
            </a:br>
            <a:endParaRPr lang="en-US" sz="31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E39C6B-936D-4824-A768-CB0C232B1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781923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15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6426-7B51-419E-9F5C-D4110793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A27BB-1FA1-4D6F-B65A-DF4D1B3F7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Students enrolled in WEE earn credits will learning 'real-world' skills within the curriculum</a:t>
            </a:r>
          </a:p>
          <a:p>
            <a:pPr lvl="1"/>
            <a:r>
              <a:rPr lang="en-US"/>
              <a:t>Income Tax instruction</a:t>
            </a:r>
          </a:p>
          <a:p>
            <a:pPr lvl="1"/>
            <a:r>
              <a:rPr lang="en-US"/>
              <a:t>Mock Interview project</a:t>
            </a:r>
          </a:p>
          <a:p>
            <a:pPr lvl="1"/>
            <a:endParaRPr lang="en-US"/>
          </a:p>
          <a:p>
            <a:r>
              <a:rPr lang="en-US"/>
              <a:t>WEE Coordinator monitors progress for students' jobs or volunteer placements</a:t>
            </a:r>
          </a:p>
          <a:p>
            <a:pPr lvl="1"/>
            <a:r>
              <a:rPr lang="en-US"/>
              <a:t>Job site visits, supervisor contacts</a:t>
            </a:r>
          </a:p>
          <a:p>
            <a:pPr lvl="1"/>
            <a:r>
              <a:rPr lang="en-US"/>
              <a:t>Monitor balance between job demands/academic progress</a:t>
            </a:r>
          </a:p>
        </p:txBody>
      </p:sp>
      <p:pic>
        <p:nvPicPr>
          <p:cNvPr id="8" name="Picture 8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D11AB541-9222-4058-A63A-D6E0372A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54551" y="1778"/>
            <a:ext cx="2743200" cy="1937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554FE8-0E12-472E-A39E-A449C88FCE5D}"/>
              </a:ext>
            </a:extLst>
          </p:cNvPr>
          <p:cNvSpPr txBox="1"/>
          <p:nvPr/>
        </p:nvSpPr>
        <p:spPr>
          <a:xfrm>
            <a:off x="9670211" y="1751941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85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4660BEB-E815-4145-A1DB-CBDB0C07AD9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8B946-79F6-48A1-96E1-18450E00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703" y="239295"/>
            <a:ext cx="5700068" cy="16419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8800"/>
              <a:t>CH    MP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50574-64E0-489F-A5CD-E521EF9FE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0860" y="1811208"/>
            <a:ext cx="6828844" cy="4482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800"/>
              <a:t>Explore new foods  </a:t>
            </a:r>
          </a:p>
          <a:p>
            <a:pPr>
              <a:buFont typeface="Wingdings 3" charset="2"/>
              <a:buChar char=""/>
            </a:pPr>
            <a:r>
              <a:rPr lang="en-US" sz="2800"/>
              <a:t>Connect academics to your passion </a:t>
            </a:r>
          </a:p>
          <a:p>
            <a:pPr>
              <a:buFont typeface="Wingdings 3" charset="2"/>
              <a:buChar char=""/>
            </a:pPr>
            <a:r>
              <a:rPr lang="en-US" sz="2800"/>
              <a:t>Acquire technical skills </a:t>
            </a:r>
          </a:p>
          <a:p>
            <a:pPr>
              <a:buFont typeface="Wingdings 3" charset="2"/>
              <a:buChar char=""/>
            </a:pPr>
            <a:r>
              <a:rPr lang="en-US" sz="2800"/>
              <a:t>Earn industry certifications</a:t>
            </a:r>
          </a:p>
          <a:p>
            <a:pPr>
              <a:buFont typeface="Wingdings 3" charset="2"/>
              <a:buChar char=""/>
            </a:pPr>
            <a:r>
              <a:rPr lang="en-US" sz="2800"/>
              <a:t>Receive A- G Elective Credit</a:t>
            </a:r>
          </a:p>
          <a:p>
            <a:pPr>
              <a:buFont typeface="Wingdings 3" charset="2"/>
              <a:buChar char=""/>
            </a:pPr>
            <a:r>
              <a:rPr lang="en-US" sz="2800"/>
              <a:t>Utilize AVID Strategies</a:t>
            </a:r>
          </a:p>
          <a:p>
            <a:pPr>
              <a:buFont typeface="Wingdings 3" charset="2"/>
              <a:buChar char=""/>
            </a:pPr>
            <a:r>
              <a:rPr lang="en-US" sz="2800"/>
              <a:t>Be Business ready</a:t>
            </a:r>
            <a:endParaRPr lang="en-US" sz="2800" dirty="0"/>
          </a:p>
          <a:p>
            <a:pPr>
              <a:buFont typeface="Wingdings 3" charset="2"/>
              <a:buChar char=""/>
            </a:pPr>
            <a:r>
              <a:rPr lang="en-US" sz="2800"/>
              <a:t>Advance to college and careers!!</a:t>
            </a:r>
          </a:p>
          <a:p>
            <a:pPr>
              <a:buFont typeface="Wingdings 3" charset="2"/>
              <a:buChar char=""/>
            </a:pPr>
            <a:endParaRPr lang="en-US"/>
          </a:p>
        </p:txBody>
      </p:sp>
      <p:pic>
        <p:nvPicPr>
          <p:cNvPr id="13" name="Picture 11" descr="A picture containing building, drawing&#10;&#10;Description generated with very high confidence">
            <a:extLst>
              <a:ext uri="{FF2B5EF4-FFF2-40B4-BE49-F238E27FC236}">
                <a16:creationId xmlns:a16="http://schemas.microsoft.com/office/drawing/2014/main" id="{111ABEC5-E3C6-46E5-8D63-55E1A432B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r="2692" b="3"/>
          <a:stretch/>
        </p:blipFill>
        <p:spPr>
          <a:xfrm>
            <a:off x="5617527" y="343065"/>
            <a:ext cx="686597" cy="1020496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4577BDB-42A5-40AD-8892-00483F8A7A97}"/>
              </a:ext>
            </a:extLst>
          </p:cNvPr>
          <p:cNvSpPr txBox="1"/>
          <p:nvPr/>
        </p:nvSpPr>
        <p:spPr>
          <a:xfrm>
            <a:off x="159357" y="206991"/>
            <a:ext cx="353209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Gill Sans MT"/>
                <a:cs typeface="Segoe UI"/>
              </a:rPr>
              <a:t>C</a:t>
            </a:r>
            <a:r>
              <a:rPr lang="en-US" sz="3600">
                <a:latin typeface="Gill Sans MT"/>
                <a:cs typeface="Segoe UI"/>
              </a:rPr>
              <a:t>ulinary​</a:t>
            </a:r>
          </a:p>
          <a:p>
            <a:r>
              <a:rPr lang="en-US" sz="3600">
                <a:solidFill>
                  <a:srgbClr val="00B0F0"/>
                </a:solidFill>
                <a:latin typeface="Gill Sans MT"/>
                <a:cs typeface="Segoe UI"/>
              </a:rPr>
              <a:t>H</a:t>
            </a:r>
            <a:r>
              <a:rPr lang="en-US" sz="3600">
                <a:latin typeface="Gill Sans MT"/>
                <a:cs typeface="Segoe UI"/>
              </a:rPr>
              <a:t>ospitality​</a:t>
            </a:r>
          </a:p>
          <a:p>
            <a:r>
              <a:rPr lang="en-US" sz="3600">
                <a:latin typeface="Gill Sans MT"/>
                <a:cs typeface="Segoe UI"/>
              </a:rPr>
              <a:t>​</a:t>
            </a:r>
          </a:p>
          <a:p>
            <a:r>
              <a:rPr lang="en-US" sz="3600">
                <a:latin typeface="Gill Sans MT"/>
                <a:cs typeface="Segoe UI"/>
              </a:rPr>
              <a:t>​</a:t>
            </a:r>
          </a:p>
          <a:p>
            <a:r>
              <a:rPr lang="en-US" sz="3600">
                <a:solidFill>
                  <a:srgbClr val="00B0F0"/>
                </a:solidFill>
                <a:latin typeface="Gill Sans MT"/>
                <a:cs typeface="Segoe UI"/>
              </a:rPr>
              <a:t>M</a:t>
            </a:r>
            <a:r>
              <a:rPr lang="en-US" sz="3600">
                <a:latin typeface="Gill Sans MT"/>
                <a:cs typeface="Segoe UI"/>
              </a:rPr>
              <a:t>anagement​</a:t>
            </a:r>
          </a:p>
          <a:p>
            <a:r>
              <a:rPr lang="en-US" sz="3600">
                <a:solidFill>
                  <a:srgbClr val="00B0F0"/>
                </a:solidFill>
                <a:latin typeface="Gill Sans MT"/>
                <a:cs typeface="Segoe UI"/>
              </a:rPr>
              <a:t>P</a:t>
            </a:r>
            <a:r>
              <a:rPr lang="en-US" sz="3600">
                <a:latin typeface="Gill Sans MT"/>
                <a:cs typeface="Segoe UI"/>
              </a:rPr>
              <a:t>athway</a:t>
            </a:r>
          </a:p>
          <a:p>
            <a:endParaRPr lang="en-US" sz="3600" dirty="0">
              <a:latin typeface="Gill Sans MT"/>
              <a:cs typeface="Segoe UI"/>
            </a:endParaRPr>
          </a:p>
        </p:txBody>
      </p:sp>
      <p:pic>
        <p:nvPicPr>
          <p:cNvPr id="30" name="Picture 11" descr="A picture containing building, drawing&#10;&#10;Description generated with very high confidence">
            <a:extLst>
              <a:ext uri="{FF2B5EF4-FFF2-40B4-BE49-F238E27FC236}">
                <a16:creationId xmlns:a16="http://schemas.microsoft.com/office/drawing/2014/main" id="{A023B206-7C49-4912-8E7A-B029F9296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r="2692" b="3"/>
          <a:stretch/>
        </p:blipFill>
        <p:spPr>
          <a:xfrm>
            <a:off x="130056" y="1369323"/>
            <a:ext cx="686597" cy="1020496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82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in a restaurant&#10;&#10;Description generated with very high confidence">
            <a:extLst>
              <a:ext uri="{FF2B5EF4-FFF2-40B4-BE49-F238E27FC236}">
                <a16:creationId xmlns:a16="http://schemas.microsoft.com/office/drawing/2014/main" id="{256A8438-C5DA-45BD-8468-78329870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6" r="-3" b="20053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6" name="Picture 6" descr="A person cooking in a kitchen preparing food&#10;&#10;Description generated with high confidence">
            <a:extLst>
              <a:ext uri="{FF2B5EF4-FFF2-40B4-BE49-F238E27FC236}">
                <a16:creationId xmlns:a16="http://schemas.microsoft.com/office/drawing/2014/main" id="{2391CE72-412F-4F31-A6C2-FEA485752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r="-3" b="40832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8" name="Picture 8" descr="A group of people standing in front of a cake&#10;&#10;Description generated with very high confidence">
            <a:extLst>
              <a:ext uri="{FF2B5EF4-FFF2-40B4-BE49-F238E27FC236}">
                <a16:creationId xmlns:a16="http://schemas.microsoft.com/office/drawing/2014/main" id="{D4AF9A4B-1323-4A59-9499-5433D7AB6B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" b="419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4497-D3BE-4D4E-82FE-E0CB0C60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5" y="452718"/>
            <a:ext cx="9404723" cy="1759118"/>
          </a:xfrm>
        </p:spPr>
        <p:txBody>
          <a:bodyPr/>
          <a:lstStyle/>
          <a:p>
            <a:r>
              <a:rPr lang="en-US" sz="3200" dirty="0"/>
              <a:t>CTE Industry Sector – HTR </a:t>
            </a:r>
            <a:br>
              <a:rPr lang="en-US" sz="3200" dirty="0"/>
            </a:br>
            <a:r>
              <a:rPr lang="en-US" sz="3200" dirty="0"/>
              <a:t>Hospitality, Tourism &amp; Recreation</a:t>
            </a:r>
            <a:br>
              <a:rPr lang="en-US" sz="4000" dirty="0"/>
            </a:br>
            <a:r>
              <a:rPr lang="en-US" sz="1600" dirty="0"/>
              <a:t>Completion of pathway classes with a "B"or better students can receive a </a:t>
            </a:r>
            <a:r>
              <a:rPr lang="en-US" sz="1600"/>
              <a:t>career cord for graduation. With active leadership participation in FCCLA students can earn a red cord for graduation. 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C3EB3-AD48-4523-B9C4-E4C86B5D5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193" y="2626659"/>
            <a:ext cx="3009619" cy="576262"/>
          </a:xfrm>
        </p:spPr>
        <p:txBody>
          <a:bodyPr/>
          <a:lstStyle/>
          <a:p>
            <a:r>
              <a:rPr lang="en-US"/>
              <a:t>International Foods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0E792-7D6C-40A6-9E6F-BC23FB3E80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3240741"/>
            <a:ext cx="2927350" cy="3589338"/>
          </a:xfrm>
        </p:spPr>
        <p:txBody>
          <a:bodyPr/>
          <a:lstStyle/>
          <a:p>
            <a:r>
              <a:rPr lang="en-US"/>
              <a:t>10th Grade</a:t>
            </a:r>
            <a:endParaRPr lang="en-US" dirty="0"/>
          </a:p>
          <a:p>
            <a:r>
              <a:rPr lang="en-US"/>
              <a:t>Focus on Introductory Cooking</a:t>
            </a:r>
          </a:p>
          <a:p>
            <a:r>
              <a:rPr lang="en-US"/>
              <a:t>Exploring Spices and Herbs</a:t>
            </a:r>
            <a:endParaRPr lang="en-US" dirty="0"/>
          </a:p>
          <a:p>
            <a:r>
              <a:rPr lang="en-US"/>
              <a:t>Regional Soups &amp; Salads</a:t>
            </a:r>
            <a:endParaRPr lang="en-US" dirty="0"/>
          </a:p>
          <a:p>
            <a:r>
              <a:rPr lang="en-US"/>
              <a:t>International Country Reports</a:t>
            </a:r>
            <a:endParaRPr lang="en-US" dirty="0"/>
          </a:p>
          <a:p>
            <a:r>
              <a:rPr lang="en-US"/>
              <a:t>Leadership Training - FCCLA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839AB-360E-4F26-97B3-7550CDE9C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91235" y="2626658"/>
            <a:ext cx="2936241" cy="576262"/>
          </a:xfrm>
        </p:spPr>
        <p:txBody>
          <a:bodyPr/>
          <a:lstStyle/>
          <a:p>
            <a:r>
              <a:rPr lang="en-US"/>
              <a:t>Culinary Arts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D3F3CB-0087-48C6-99BE-CC1B386E974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82071" y="3204882"/>
            <a:ext cx="2946794" cy="3589338"/>
          </a:xfrm>
        </p:spPr>
        <p:txBody>
          <a:bodyPr/>
          <a:lstStyle/>
          <a:p>
            <a:r>
              <a:rPr lang="en-US"/>
              <a:t>11th Grade</a:t>
            </a:r>
            <a:endParaRPr lang="en-US" dirty="0"/>
          </a:p>
          <a:p>
            <a:r>
              <a:rPr lang="en-US"/>
              <a:t>Focus on food preparation for the hospitality industry</a:t>
            </a:r>
          </a:p>
          <a:p>
            <a:r>
              <a:rPr lang="en-US"/>
              <a:t>Advanced cooking skills</a:t>
            </a:r>
            <a:endParaRPr lang="en-US" dirty="0"/>
          </a:p>
          <a:p>
            <a:r>
              <a:rPr lang="en-US"/>
              <a:t>Equipment use and care</a:t>
            </a:r>
          </a:p>
          <a:p>
            <a:r>
              <a:rPr lang="en-US"/>
              <a:t>Food Handlers Card opportunity</a:t>
            </a:r>
          </a:p>
          <a:p>
            <a:r>
              <a:rPr lang="en-US"/>
              <a:t>Force in Training (FIT) Certificate from the California Rest Assoc.</a:t>
            </a:r>
          </a:p>
          <a:p>
            <a:r>
              <a:rPr lang="en-US"/>
              <a:t>Leadership Roles in FCCLA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335AF9-47C2-4578-98B0-184B710E0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8158" y="2626658"/>
            <a:ext cx="2932113" cy="576262"/>
          </a:xfrm>
        </p:spPr>
        <p:txBody>
          <a:bodyPr/>
          <a:lstStyle/>
          <a:p>
            <a:r>
              <a:rPr lang="en-US"/>
              <a:t>Culinary Arts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92B59E-B21F-4855-A981-F2A795810007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3303494"/>
            <a:ext cx="2932113" cy="2952844"/>
          </a:xfrm>
        </p:spPr>
        <p:txBody>
          <a:bodyPr/>
          <a:lstStyle/>
          <a:p>
            <a:r>
              <a:rPr lang="en-US"/>
              <a:t>12th Grade</a:t>
            </a:r>
            <a:endParaRPr lang="en-US" dirty="0"/>
          </a:p>
          <a:p>
            <a:r>
              <a:rPr lang="en-US"/>
              <a:t>Focus on Industry Catering skills</a:t>
            </a:r>
          </a:p>
          <a:p>
            <a:r>
              <a:rPr lang="en-US"/>
              <a:t>Advanced Main Dishes and Creative Desserts</a:t>
            </a:r>
          </a:p>
          <a:p>
            <a:r>
              <a:rPr lang="en-US"/>
              <a:t>Business Training Certificates</a:t>
            </a:r>
          </a:p>
          <a:p>
            <a:r>
              <a:rPr lang="en-US"/>
              <a:t>Leadership Activities within Region, State and National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3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9EFD208-DAB2-4A28-87B2-A757D9B4C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7343"/>
          <a:stretch/>
        </p:blipFill>
        <p:spPr>
          <a:xfrm>
            <a:off x="797264" y="391895"/>
            <a:ext cx="10689336" cy="55713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643456-E40E-4B72-9D0F-F93457CBBE81}"/>
              </a:ext>
            </a:extLst>
          </p:cNvPr>
          <p:cNvSpPr txBox="1"/>
          <p:nvPr/>
        </p:nvSpPr>
        <p:spPr>
          <a:xfrm>
            <a:off x="748617" y="597651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Teacher: </a:t>
            </a:r>
            <a:r>
              <a:rPr lang="en-US" b="1"/>
              <a:t>Alex Edwards</a:t>
            </a:r>
          </a:p>
        </p:txBody>
      </p:sp>
    </p:spTree>
    <p:extLst>
      <p:ext uri="{BB962C8B-B14F-4D97-AF65-F5344CB8AC3E}">
        <p14:creationId xmlns:p14="http://schemas.microsoft.com/office/powerpoint/2010/main" val="69815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E7BA92B-45FE-46B2-9548-8F420C722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8532"/>
          <a:stretch/>
        </p:blipFill>
        <p:spPr>
          <a:xfrm>
            <a:off x="328486" y="319441"/>
            <a:ext cx="11530584" cy="5932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F7ECC-8B23-49AB-A682-2481FC7E057E}"/>
              </a:ext>
            </a:extLst>
          </p:cNvPr>
          <p:cNvSpPr txBox="1"/>
          <p:nvPr/>
        </p:nvSpPr>
        <p:spPr>
          <a:xfrm>
            <a:off x="227756" y="634304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Teacher: </a:t>
            </a:r>
            <a:r>
              <a:rPr lang="en-US" b="1"/>
              <a:t>Alex Edwards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F13F1-0138-43B2-ADF8-1DF068DD341E}"/>
              </a:ext>
            </a:extLst>
          </p:cNvPr>
          <p:cNvSpPr txBox="1"/>
          <p:nvPr/>
        </p:nvSpPr>
        <p:spPr>
          <a:xfrm>
            <a:off x="1030147" y="4357867"/>
            <a:ext cx="489416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No prerequisites for the</a:t>
            </a:r>
            <a:r>
              <a:rPr lang="en-US" b="1"/>
              <a:t> </a:t>
            </a:r>
            <a:r>
              <a:rPr lang="en-US" b="1" u="sng">
                <a:solidFill>
                  <a:srgbClr val="FF0000"/>
                </a:solidFill>
              </a:rPr>
              <a:t>Fall</a:t>
            </a:r>
            <a:r>
              <a:rPr lang="en-US" b="1"/>
              <a:t> </a:t>
            </a:r>
            <a:r>
              <a:rPr lang="en-US" b="1">
                <a:solidFill>
                  <a:srgbClr val="002060"/>
                </a:solidFill>
              </a:rPr>
              <a:t>semester</a:t>
            </a:r>
            <a:r>
              <a:rPr lang="en-US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576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BE7FEA83-928F-408E-93BE-B38ECE82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" y="67011"/>
            <a:ext cx="11966944" cy="6732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F7ECC-8B23-49AB-A682-2481FC7E057E}"/>
              </a:ext>
            </a:extLst>
          </p:cNvPr>
          <p:cNvSpPr txBox="1"/>
          <p:nvPr/>
        </p:nvSpPr>
        <p:spPr>
          <a:xfrm>
            <a:off x="39608" y="641830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Teacher: Alex Edwards</a:t>
            </a:r>
          </a:p>
        </p:txBody>
      </p:sp>
    </p:spTree>
    <p:extLst>
      <p:ext uri="{BB962C8B-B14F-4D97-AF65-F5344CB8AC3E}">
        <p14:creationId xmlns:p14="http://schemas.microsoft.com/office/powerpoint/2010/main" val="1603330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BB0D2863CF14FA32635BF2AD96E91" ma:contentTypeVersion="27" ma:contentTypeDescription="Create a new document." ma:contentTypeScope="" ma:versionID="67b3718d56c692e3dbde67fb192401ec">
  <xsd:schema xmlns:xsd="http://www.w3.org/2001/XMLSchema" xmlns:xs="http://www.w3.org/2001/XMLSchema" xmlns:p="http://schemas.microsoft.com/office/2006/metadata/properties" xmlns:ns3="021e33ba-f2da-47bd-9d7f-70621d4c3af4" xmlns:ns4="276b1bd1-296f-4011-84b4-e25cd3d518a7" targetNamespace="http://schemas.microsoft.com/office/2006/metadata/properties" ma:root="true" ma:fieldsID="4f588367fd0ae2534c45d1222f6b0461" ns3:_="" ns4:_="">
    <xsd:import namespace="021e33ba-f2da-47bd-9d7f-70621d4c3af4"/>
    <xsd:import namespace="276b1bd1-296f-4011-84b4-e25cd3d518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TeamsChannelId" minOccurs="0"/>
                <xsd:element ref="ns3:Math_Sett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e33ba-f2da-47bd-9d7f-70621d4c3a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b1bd1-296f-4011-84b4-e25cd3d518a7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021e33ba-f2da-47bd-9d7f-70621d4c3af4" xsi:nil="true"/>
    <FolderType xmlns="021e33ba-f2da-47bd-9d7f-70621d4c3af4" xsi:nil="true"/>
    <Teachers xmlns="021e33ba-f2da-47bd-9d7f-70621d4c3af4">
      <UserInfo>
        <DisplayName/>
        <AccountId xsi:nil="true"/>
        <AccountType/>
      </UserInfo>
    </Teachers>
    <Student_Groups xmlns="021e33ba-f2da-47bd-9d7f-70621d4c3af4">
      <UserInfo>
        <DisplayName/>
        <AccountId xsi:nil="true"/>
        <AccountType/>
      </UserInfo>
    </Student_Groups>
    <AppVersion xmlns="021e33ba-f2da-47bd-9d7f-70621d4c3af4" xsi:nil="true"/>
    <Invited_Teachers xmlns="021e33ba-f2da-47bd-9d7f-70621d4c3af4" xsi:nil="true"/>
    <Math_Settings xmlns="021e33ba-f2da-47bd-9d7f-70621d4c3af4" xsi:nil="true"/>
    <Owner xmlns="021e33ba-f2da-47bd-9d7f-70621d4c3af4">
      <UserInfo>
        <DisplayName/>
        <AccountId xsi:nil="true"/>
        <AccountType/>
      </UserInfo>
    </Owner>
    <Students xmlns="021e33ba-f2da-47bd-9d7f-70621d4c3af4">
      <UserInfo>
        <DisplayName/>
        <AccountId xsi:nil="true"/>
        <AccountType/>
      </UserInfo>
    </Students>
    <Templates xmlns="021e33ba-f2da-47bd-9d7f-70621d4c3af4" xsi:nil="true"/>
    <Has_Teacher_Only_SectionGroup xmlns="021e33ba-f2da-47bd-9d7f-70621d4c3af4" xsi:nil="true"/>
    <Invited_Students xmlns="021e33ba-f2da-47bd-9d7f-70621d4c3af4" xsi:nil="true"/>
    <IsNotebookLocked xmlns="021e33ba-f2da-47bd-9d7f-70621d4c3af4" xsi:nil="true"/>
    <TeamsChannelId xmlns="021e33ba-f2da-47bd-9d7f-70621d4c3af4" xsi:nil="true"/>
    <DefaultSectionNames xmlns="021e33ba-f2da-47bd-9d7f-70621d4c3af4" xsi:nil="true"/>
    <Self_Registration_Enabled xmlns="021e33ba-f2da-47bd-9d7f-70621d4c3af4" xsi:nil="true"/>
    <CultureName xmlns="021e33ba-f2da-47bd-9d7f-70621d4c3af4" xsi:nil="true"/>
    <Is_Collaboration_Space_Locked xmlns="021e33ba-f2da-47bd-9d7f-70621d4c3af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0855D-D4E4-4C50-B8A1-3087AEAC0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1e33ba-f2da-47bd-9d7f-70621d4c3af4"/>
    <ds:schemaRef ds:uri="276b1bd1-296f-4011-84b4-e25cd3d51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76E8DD-1F04-42BF-9829-B6114DB27C0C}">
  <ds:schemaRefs>
    <ds:schemaRef ds:uri="http://schemas.microsoft.com/office/2006/metadata/properties"/>
    <ds:schemaRef ds:uri="http://schemas.microsoft.com/office/infopath/2007/PartnerControls"/>
    <ds:schemaRef ds:uri="021e33ba-f2da-47bd-9d7f-70621d4c3af4"/>
  </ds:schemaRefs>
</ds:datastoreItem>
</file>

<file path=customXml/itemProps3.xml><?xml version="1.0" encoding="utf-8"?>
<ds:datastoreItem xmlns:ds="http://schemas.openxmlformats.org/officeDocument/2006/customXml" ds:itemID="{0622D8A5-6A49-4E2A-AEAB-FE7277C03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468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Gill Sans MT</vt:lpstr>
      <vt:lpstr>Wingdings 3</vt:lpstr>
      <vt:lpstr>Ion</vt:lpstr>
      <vt:lpstr>A World of Possibilities with CTE</vt:lpstr>
      <vt:lpstr>CTE Library Science    Dorinda Sullivan, District Librarian </vt:lpstr>
      <vt:lpstr>Work Experience</vt:lpstr>
      <vt:lpstr>CH    MP</vt:lpstr>
      <vt:lpstr>PowerPoint Presentation</vt:lpstr>
      <vt:lpstr>CTE Industry Sector – HTR  Hospitality, Tourism &amp; Recreation Completion of pathway classes with a "B"or better students can receive a career cord for graduation. With active leadership participation in FCCLA students can earn a red cord for graduation.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World of Possibilities with CTE</dc:title>
  <dc:creator>Sullivan, Dorinda</dc:creator>
  <cp:lastModifiedBy>Tech 101</cp:lastModifiedBy>
  <cp:revision>388</cp:revision>
  <dcterms:created xsi:type="dcterms:W3CDTF">2020-01-13T19:32:10Z</dcterms:created>
  <dcterms:modified xsi:type="dcterms:W3CDTF">2020-01-24T14:39:00Z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0x01010006BBB0D2863CF14FA32635BF2AD96E91</vt:lpwstr>
  </property>
</Properties>
</file>